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70" r:id="rId7"/>
    <p:sldId id="259" r:id="rId8"/>
    <p:sldId id="260" r:id="rId9"/>
    <p:sldId id="263" r:id="rId10"/>
    <p:sldId id="264" r:id="rId11"/>
    <p:sldId id="275" r:id="rId12"/>
    <p:sldId id="265" r:id="rId13"/>
    <p:sldId id="266" r:id="rId14"/>
    <p:sldId id="267" r:id="rId15"/>
    <p:sldId id="269" r:id="rId16"/>
    <p:sldId id="271" r:id="rId17"/>
    <p:sldId id="272" r:id="rId18"/>
    <p:sldId id="273" r:id="rId19"/>
    <p:sldId id="274" r:id="rId20"/>
    <p:sldId id="26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87293" autoAdjust="0"/>
  </p:normalViewPr>
  <p:slideViewPr>
    <p:cSldViewPr snapToGrid="0">
      <p:cViewPr varScale="1">
        <p:scale>
          <a:sx n="97" d="100"/>
          <a:sy n="97" d="100"/>
        </p:scale>
        <p:origin x="110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C29F05-2B01-49D9-8AC6-BCC9336ED5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/>
              <a:t>Школьное образование в </a:t>
            </a:r>
            <a:r>
              <a:rPr lang="ru-RU" sz="5400" dirty="0" smtClean="0"/>
              <a:t>    </a:t>
            </a:r>
            <a:r>
              <a:rPr lang="ru-RU" sz="3600" dirty="0" smtClean="0"/>
              <a:t>с</a:t>
            </a:r>
            <a:r>
              <a:rPr lang="ru-RU" sz="5400" dirty="0"/>
              <a:t>. Новонежино (открываем архивы)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C9A5BBC-2F0B-4323-BD11-9809B6475A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1939956"/>
          </a:xfrm>
        </p:spPr>
        <p:txBody>
          <a:bodyPr>
            <a:normAutofit/>
          </a:bodyPr>
          <a:lstStyle/>
          <a:p>
            <a:pPr algn="r"/>
            <a:r>
              <a:rPr lang="ru-RU" dirty="0"/>
              <a:t>Выполнили:  ученики 8 «Б</a:t>
            </a:r>
            <a:r>
              <a:rPr lang="ru-RU"/>
              <a:t>» класса</a:t>
            </a:r>
          </a:p>
          <a:p>
            <a:pPr algn="r"/>
            <a:r>
              <a:rPr lang="ru-RU" dirty="0" err="1"/>
              <a:t>Пидручная</a:t>
            </a:r>
            <a:r>
              <a:rPr lang="ru-RU" dirty="0"/>
              <a:t> П.</a:t>
            </a:r>
          </a:p>
          <a:p>
            <a:pPr algn="r"/>
            <a:r>
              <a:rPr lang="ru-RU" dirty="0"/>
              <a:t>Остапенко и.</a:t>
            </a:r>
          </a:p>
        </p:txBody>
      </p:sp>
    </p:spTree>
    <p:extLst>
      <p:ext uri="{BB962C8B-B14F-4D97-AF65-F5344CB8AC3E}">
        <p14:creationId xmlns:p14="http://schemas.microsoft.com/office/powerpoint/2010/main" val="1998016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154D7149-80FC-428E-A471-64EC9F6666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92826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05752232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33637741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010331248"/>
                    </a:ext>
                  </a:extLst>
                </a:gridCol>
              </a:tblGrid>
              <a:tr h="562326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Дата/Вопрос для сравнения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Название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Помещение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603323"/>
                  </a:ext>
                </a:extLst>
              </a:tr>
              <a:tr h="611069"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1912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Церковно-приходская двухклассная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Свое здание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761430"/>
                  </a:ext>
                </a:extLst>
              </a:tr>
              <a:tr h="963988"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Декабрь 1914 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Церковно-приходская двухклассная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Свое здание. Жилья для учителей нет, необходимо построить флигель для проживания.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401835"/>
                  </a:ext>
                </a:extLst>
              </a:tr>
              <a:tr h="611069"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Январь 1916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Церковно-приходская двухклассная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408729"/>
                  </a:ext>
                </a:extLst>
              </a:tr>
              <a:tr h="1253184">
                <a:tc>
                  <a:txBody>
                    <a:bodyPr/>
                    <a:lstStyle/>
                    <a:p>
                      <a:r>
                        <a:rPr lang="ru-RU" dirty="0"/>
                        <a:t>1918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Новонежинское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высшее ?  начальное училище (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ступень)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Свое здание и часть нанимается. Для учителей квартир не имеется ни единой, а нанимает общество частные 4 квартиры.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711397"/>
                  </a:ext>
                </a:extLst>
              </a:tr>
              <a:tr h="674792">
                <a:tc>
                  <a:txBody>
                    <a:bodyPr/>
                    <a:lstStyle/>
                    <a:p>
                      <a:r>
                        <a:rPr lang="ru-RU" dirty="0"/>
                        <a:t>1920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Новонежинское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высшее ? начальное училище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98105"/>
                  </a:ext>
                </a:extLst>
              </a:tr>
              <a:tr h="923825"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Декабрь 1922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Новонежинское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I ступени начальное училище (действует школьный совет)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Свое здание и бывший поповский дом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930318"/>
                  </a:ext>
                </a:extLst>
              </a:tr>
              <a:tr h="611069"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Апрель 1923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325189"/>
                  </a:ext>
                </a:extLst>
              </a:tr>
              <a:tr h="646678"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Январь 1924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Ново-Нежинская школа 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II ступени (действует школьный совет)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Свое здание и бывший поповский дом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391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9700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281C8C-FAAE-48C4-94A9-42D5E66E55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8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0E602397-B1DC-4A77-8A5B-ED748B37BC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773790"/>
              </p:ext>
            </p:extLst>
          </p:nvPr>
        </p:nvGraphicFramePr>
        <p:xfrm>
          <a:off x="0" y="0"/>
          <a:ext cx="12192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2904">
                  <a:extLst>
                    <a:ext uri="{9D8B030D-6E8A-4147-A177-3AD203B41FA5}">
                      <a16:colId xmlns:a16="http://schemas.microsoft.com/office/drawing/2014/main" val="3566310002"/>
                    </a:ext>
                  </a:extLst>
                </a:gridCol>
                <a:gridCol w="4154548">
                  <a:extLst>
                    <a:ext uri="{9D8B030D-6E8A-4147-A177-3AD203B41FA5}">
                      <a16:colId xmlns:a16="http://schemas.microsoft.com/office/drawing/2014/main" val="1032582714"/>
                    </a:ext>
                  </a:extLst>
                </a:gridCol>
                <a:gridCol w="4154548">
                  <a:extLst>
                    <a:ext uri="{9D8B030D-6E8A-4147-A177-3AD203B41FA5}">
                      <a16:colId xmlns:a16="http://schemas.microsoft.com/office/drawing/2014/main" val="2913135469"/>
                    </a:ext>
                  </a:extLst>
                </a:gridCol>
              </a:tblGrid>
              <a:tr h="445847">
                <a:tc>
                  <a:txBody>
                    <a:bodyPr/>
                    <a:lstStyle/>
                    <a:p>
                      <a:r>
                        <a:rPr lang="ru-RU" dirty="0"/>
                        <a:t>Дата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Число комплектов/классов/отделений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Преподаваемые предметы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839312"/>
                  </a:ext>
                </a:extLst>
              </a:tr>
              <a:tr h="1037260">
                <a:tc>
                  <a:txBody>
                    <a:bodyPr/>
                    <a:lstStyle/>
                    <a:p>
                      <a:r>
                        <a:rPr lang="ru-RU" sz="2000" dirty="0"/>
                        <a:t>1912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Закон Божий, церковное пение, письмо, арифметика, чтение, история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153145"/>
                  </a:ext>
                </a:extLst>
              </a:tr>
              <a:tr h="1037260">
                <a:tc>
                  <a:txBody>
                    <a:bodyPr/>
                    <a:lstStyle/>
                    <a:p>
                      <a:r>
                        <a:rPr lang="ru-RU" sz="2000" dirty="0"/>
                        <a:t>Декабрь 1914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Закон Божий, церковное пение, письмо, арифметика, чтение, история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072619"/>
                  </a:ext>
                </a:extLst>
              </a:tr>
              <a:tr h="1037260">
                <a:tc>
                  <a:txBody>
                    <a:bodyPr/>
                    <a:lstStyle/>
                    <a:p>
                      <a:r>
                        <a:rPr lang="ru-RU" sz="2000" dirty="0"/>
                        <a:t>Январь 1916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Закон Божий, церковное пение, письмо, арифметика, чтение, история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580659"/>
                  </a:ext>
                </a:extLst>
              </a:tr>
              <a:tr h="408618">
                <a:tc>
                  <a:txBody>
                    <a:bodyPr/>
                    <a:lstStyle/>
                    <a:p>
                      <a:r>
                        <a:rPr lang="ru-RU" sz="2000" dirty="0"/>
                        <a:t>1918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629699"/>
                  </a:ext>
                </a:extLst>
              </a:tr>
              <a:tr h="408618">
                <a:tc>
                  <a:txBody>
                    <a:bodyPr/>
                    <a:lstStyle/>
                    <a:p>
                      <a:r>
                        <a:rPr lang="ru-RU" sz="2000" dirty="0"/>
                        <a:t>1920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836403"/>
                  </a:ext>
                </a:extLst>
              </a:tr>
              <a:tr h="408618">
                <a:tc>
                  <a:txBody>
                    <a:bodyPr/>
                    <a:lstStyle/>
                    <a:p>
                      <a:r>
                        <a:rPr lang="ru-RU" sz="2000" dirty="0"/>
                        <a:t>Декабрь 1922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616380"/>
                  </a:ext>
                </a:extLst>
              </a:tr>
              <a:tr h="408618">
                <a:tc>
                  <a:txBody>
                    <a:bodyPr/>
                    <a:lstStyle/>
                    <a:p>
                      <a:r>
                        <a:rPr lang="ru-RU" sz="2000" dirty="0"/>
                        <a:t>Апрель 1923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156066"/>
                  </a:ext>
                </a:extLst>
              </a:tr>
              <a:tr h="1665902">
                <a:tc>
                  <a:txBody>
                    <a:bodyPr/>
                    <a:lstStyle/>
                    <a:p>
                      <a:r>
                        <a:rPr lang="ru-RU" sz="2000" dirty="0"/>
                        <a:t>Январь 1924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язык, история, география, английский язык, пение, геометрическое черчение, естествознание, политграмота, рисование, физические упражнения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142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1527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600DFFBC-A442-4276-BD50-D5CB3FDF06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515550"/>
              </p:ext>
            </p:extLst>
          </p:nvPr>
        </p:nvGraphicFramePr>
        <p:xfrm>
          <a:off x="1" y="0"/>
          <a:ext cx="12192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5159">
                  <a:extLst>
                    <a:ext uri="{9D8B030D-6E8A-4147-A177-3AD203B41FA5}">
                      <a16:colId xmlns:a16="http://schemas.microsoft.com/office/drawing/2014/main" val="431905194"/>
                    </a:ext>
                  </a:extLst>
                </a:gridCol>
                <a:gridCol w="3532940">
                  <a:extLst>
                    <a:ext uri="{9D8B030D-6E8A-4147-A177-3AD203B41FA5}">
                      <a16:colId xmlns:a16="http://schemas.microsoft.com/office/drawing/2014/main" val="1915028796"/>
                    </a:ext>
                  </a:extLst>
                </a:gridCol>
                <a:gridCol w="3532940">
                  <a:extLst>
                    <a:ext uri="{9D8B030D-6E8A-4147-A177-3AD203B41FA5}">
                      <a16:colId xmlns:a16="http://schemas.microsoft.com/office/drawing/2014/main" val="2953279397"/>
                    </a:ext>
                  </a:extLst>
                </a:gridCol>
                <a:gridCol w="3320961">
                  <a:extLst>
                    <a:ext uri="{9D8B030D-6E8A-4147-A177-3AD203B41FA5}">
                      <a16:colId xmlns:a16="http://schemas.microsoft.com/office/drawing/2014/main" val="2567318363"/>
                    </a:ext>
                  </a:extLst>
                </a:gridCol>
              </a:tblGrid>
              <a:tr h="466222">
                <a:tc>
                  <a:txBody>
                    <a:bodyPr/>
                    <a:lstStyle/>
                    <a:p>
                      <a:r>
                        <a:rPr lang="ru-RU" dirty="0"/>
                        <a:t>Дата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Учительский состав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Количество учащихся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Содержание школы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618217"/>
                  </a:ext>
                </a:extLst>
              </a:tr>
              <a:tr h="815889">
                <a:tc>
                  <a:txBody>
                    <a:bodyPr/>
                    <a:lstStyle/>
                    <a:p>
                      <a:r>
                        <a:rPr lang="ru-RU" dirty="0"/>
                        <a:t>1912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учитель и 2 учительницы (этого достаточно)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 мальчиков и 34 девочки. Всего 111  человек.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Главная нужда – недостаток в учебниках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925561"/>
                  </a:ext>
                </a:extLst>
              </a:tr>
              <a:tr h="2214555">
                <a:tc>
                  <a:txBody>
                    <a:bodyPr/>
                    <a:lstStyle/>
                    <a:p>
                      <a:r>
                        <a:rPr lang="ru-RU" dirty="0"/>
                        <a:t>Декабрь 1914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3?  учителя: И. Иванников (крестьянин), о. Петр </a:t>
                      </a:r>
                      <a:r>
                        <a:rPr lang="ru-RU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Лапекин</a:t>
                      </a: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(Закон Божий), Нина  </a:t>
                      </a:r>
                      <a:r>
                        <a:rPr lang="ru-RU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Лапекина</a:t>
                      </a: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(жена священника), Анна Котлярова (жена псаломщика)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 мальчика и 41 девочка. Всего 115  человек.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Школа содержится на общественные средства и средства, выделяемые священным Синодом. Школьное здание застраховано в 3000 рублей.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267049"/>
                  </a:ext>
                </a:extLst>
              </a:tr>
              <a:tr h="815889">
                <a:tc>
                  <a:txBody>
                    <a:bodyPr/>
                    <a:lstStyle/>
                    <a:p>
                      <a:r>
                        <a:rPr lang="ru-RU" dirty="0"/>
                        <a:t>Январь 1916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учителей, в т.ч.                                      И. Иванников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 мальчиков и 28 девочек. Всего 116  человек.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647770"/>
                  </a:ext>
                </a:extLst>
              </a:tr>
              <a:tr h="1030222">
                <a:tc>
                  <a:txBody>
                    <a:bodyPr/>
                    <a:lstStyle/>
                    <a:p>
                      <a:r>
                        <a:rPr lang="ru-RU" dirty="0"/>
                        <a:t>1918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Заведующий П.П. </a:t>
                      </a:r>
                      <a:r>
                        <a:rPr lang="ru-RU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Герасимовский</a:t>
                      </a: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мужчина и 3 женщины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 мальчиков и 77 девочек . Всего 172 человека.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Школьное здание отапливается 4 печами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37613"/>
                  </a:ext>
                </a:extLst>
              </a:tr>
              <a:tr h="1515222">
                <a:tc>
                  <a:txBody>
                    <a:bodyPr/>
                    <a:lstStyle/>
                    <a:p>
                      <a:r>
                        <a:rPr lang="ru-RU" dirty="0"/>
                        <a:t>1920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П.П. </a:t>
                      </a:r>
                      <a:r>
                        <a:rPr lang="ru-RU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Пашинский</a:t>
                      </a: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 </a:t>
                      </a:r>
                      <a:r>
                        <a:rPr lang="ru-RU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Ф.Заморей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 столярной мастерской совсем нет дров, в школе дрова сырые, очень холодно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038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5690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814DA1CE-9D2F-46F4-B4D6-C9DC78315F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975973"/>
              </p:ext>
            </p:extLst>
          </p:nvPr>
        </p:nvGraphicFramePr>
        <p:xfrm>
          <a:off x="0" y="0"/>
          <a:ext cx="12192000" cy="8725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23007297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63399780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8764176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547140165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r>
                        <a:rPr lang="ru-RU" dirty="0"/>
                        <a:t>Дата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Учительский состав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Количество учащихся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Содержание школы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169258"/>
                  </a:ext>
                </a:extLst>
              </a:tr>
              <a:tr h="2710890">
                <a:tc>
                  <a:txBody>
                    <a:bodyPr/>
                    <a:lstStyle/>
                    <a:p>
                      <a:r>
                        <a:rPr lang="ru-RU" dirty="0"/>
                        <a:t>Декабрь 1922 года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Заведующий                                 П.П. </a:t>
                      </a:r>
                      <a:r>
                        <a:rPr lang="ru-RU" dirty="0" err="1"/>
                        <a:t>Герасимовский</a:t>
                      </a:r>
                      <a:r>
                        <a:rPr lang="ru-RU" dirty="0"/>
                        <a:t>,                         М.М. </a:t>
                      </a:r>
                      <a:r>
                        <a:rPr lang="ru-RU" dirty="0" err="1"/>
                        <a:t>Герасимовская</a:t>
                      </a:r>
                      <a:r>
                        <a:rPr lang="ru-RU" dirty="0"/>
                        <a:t>,                    Т.А. </a:t>
                      </a:r>
                      <a:r>
                        <a:rPr lang="ru-RU" dirty="0" err="1"/>
                        <a:t>Апеллесова</a:t>
                      </a:r>
                      <a:r>
                        <a:rPr lang="ru-RU" dirty="0"/>
                        <a:t>,                          П.П. </a:t>
                      </a:r>
                      <a:r>
                        <a:rPr lang="ru-RU" dirty="0" err="1"/>
                        <a:t>Пашинский</a:t>
                      </a:r>
                      <a:r>
                        <a:rPr lang="ru-RU" dirty="0"/>
                        <a:t>, </a:t>
                      </a:r>
                    </a:p>
                    <a:p>
                      <a:r>
                        <a:rPr lang="ru-RU" dirty="0"/>
                        <a:t>Е.А. Бабич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1-е отделение -  49 человек, 2-е отделение – 40 человек; 3-е отделение – 27 человек; 4-е – 20 человек. Всего: 136 учащихся.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Сумма в 207 рублей 30 копеек израсходована на ремонт училища, на освещение, мелкие хозяйственные расходы.</a:t>
                      </a:r>
                    </a:p>
                    <a:p>
                      <a:r>
                        <a:rPr lang="ru-RU" dirty="0"/>
                        <a:t>Школа обеспечена топливом приблизительно на 1 месяц. В дальнейшем предполагается получить дрова от общества натурой.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331371"/>
                  </a:ext>
                </a:extLst>
              </a:tr>
              <a:tr h="1071067">
                <a:tc>
                  <a:txBody>
                    <a:bodyPr/>
                    <a:lstStyle/>
                    <a:p>
                      <a:r>
                        <a:rPr lang="ru-RU" dirty="0"/>
                        <a:t>Апрель 1923 года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92 мальчика и 56 девочек. Всего 148 учащихся.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744782"/>
                  </a:ext>
                </a:extLst>
              </a:tr>
              <a:tr h="1071067">
                <a:tc>
                  <a:txBody>
                    <a:bodyPr/>
                    <a:lstStyle/>
                    <a:p>
                      <a:r>
                        <a:rPr lang="ru-RU" dirty="0"/>
                        <a:t>Январь 1924 года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Завшколы: М.В. Архангельский</a:t>
                      </a:r>
                    </a:p>
                    <a:p>
                      <a:r>
                        <a:rPr lang="ru-RU" dirty="0"/>
                        <a:t>Преподаватели:  Е. Чага, В.Л. </a:t>
                      </a:r>
                      <a:r>
                        <a:rPr lang="ru-RU" dirty="0" err="1"/>
                        <a:t>Байко</a:t>
                      </a:r>
                      <a:r>
                        <a:rPr lang="ru-RU" dirty="0"/>
                        <a:t>, А.А. Петрович, Ф. </a:t>
                      </a:r>
                      <a:r>
                        <a:rPr lang="ru-RU" dirty="0" err="1"/>
                        <a:t>Заморей</a:t>
                      </a:r>
                      <a:r>
                        <a:rPr lang="ru-RU" dirty="0"/>
                        <a:t>, Гладильщиков, И. </a:t>
                      </a:r>
                      <a:r>
                        <a:rPr lang="ru-RU" dirty="0" err="1"/>
                        <a:t>Правдивец</a:t>
                      </a:r>
                      <a:r>
                        <a:rPr lang="ru-RU" dirty="0"/>
                        <a:t>, И.М. Коломиец.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92 мальчика и 56 девочек. Всего 148 учащихся.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219371"/>
                  </a:ext>
                </a:extLst>
              </a:tr>
              <a:tr h="10710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469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7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46B04C-FBEE-484B-92CD-89BBFC379E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01240" y="701038"/>
            <a:ext cx="6857999" cy="545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35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04C755-1BF9-4BE8-9B0C-E9F160FC4A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03222" y="662939"/>
            <a:ext cx="6857999" cy="553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04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5C2E9D-4E05-4B94-9AD6-DE8467491C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24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883406-A59C-4663-B8B1-0F83678F9D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04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DF977A-6235-4046-B4D2-67848E2EF6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802299"/>
            <a:ext cx="8637073" cy="977622"/>
          </a:xfrm>
        </p:spPr>
        <p:txBody>
          <a:bodyPr>
            <a:normAutofit/>
          </a:bodyPr>
          <a:lstStyle/>
          <a:p>
            <a:r>
              <a:rPr lang="ru-RU" sz="4000" dirty="0"/>
              <a:t>Выводы: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F66039-07C8-45F8-A363-43F73FED2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9660" y="1950720"/>
            <a:ext cx="8637072" cy="3429000"/>
          </a:xfrm>
        </p:spPr>
        <p:txBody>
          <a:bodyPr/>
          <a:lstStyle/>
          <a:p>
            <a:r>
              <a:rPr lang="ru-RU" sz="2400" dirty="0"/>
              <a:t>Т</a:t>
            </a:r>
            <a:r>
              <a:rPr lang="ru-RU" sz="2000" dirty="0"/>
              <a:t>аким образом, изученные нами архивные документы, позволили пополнить и уточнить информацию по истории  </a:t>
            </a:r>
            <a:r>
              <a:rPr lang="ru-RU" sz="2400" dirty="0" err="1"/>
              <a:t>Н</a:t>
            </a:r>
            <a:r>
              <a:rPr lang="ru-RU" sz="2000" dirty="0" err="1"/>
              <a:t>овонежинской</a:t>
            </a:r>
            <a:r>
              <a:rPr lang="ru-RU" sz="2000" dirty="0"/>
              <a:t> школы.  </a:t>
            </a:r>
            <a:r>
              <a:rPr lang="ru-RU" sz="2400" dirty="0"/>
              <a:t>А</a:t>
            </a:r>
            <a:r>
              <a:rPr lang="ru-RU" sz="2000" dirty="0"/>
              <a:t> так же, поставить перед собой новые задачи.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021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18A5F8-1057-4E1C-B484-FEF2BA7A8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исследования: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44C7C5-8ADD-47CD-ADF4-A10D95613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/>
              <a:t>Выявить особенности 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развития школьного образования в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с.Новонежино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после 1917 года.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05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7F74A9-FB2D-4E4A-AEC9-0DAF69C91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899" y="2379765"/>
            <a:ext cx="11410981" cy="1049235"/>
          </a:xfrm>
        </p:spPr>
        <p:txBody>
          <a:bodyPr>
            <a:norm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51303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4ED1BC-0DA0-4568-9533-4C7A0C20D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AC7961-70C7-4567-9B26-E55E0626E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Систематизировать фактический материал по вопросам устройства, оснащения школы, численности учащихся, преподаваемых предметах, персонального состава преподавателей.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Проанализировать архивные данные.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Провести сверку данных из летописи школы и исследованных документов.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Выявить проблемы развития школьного образования.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9503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5FBF8F-8644-401D-A1D6-DA5169B37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Методы исследования: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C2093F-39E8-453E-8BFF-7353EB426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Анализ краеведческой литературы и архивных документов.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Статистический анализ информации.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Сравнительный анализ информации.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823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4451BD-3D78-49E7-ACFE-CE56657DC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Основной объект исследования: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3568D4-770C-44BB-8E02-9DED09A0F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статистические отчеты по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Новонежинской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волости, протоколы заседаний сельского схода, Школьного совета, заявления и прошения учителей на имя заведующего школой и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Сучанского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РОНО (районного отдела народного образования) и другие. Всего обработано 28 архивных документа.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3586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76B1C1-D27D-4DE0-9B7A-987413F168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231380" y="1181100"/>
            <a:ext cx="6141720" cy="37795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81BD17-1F80-4449-BCCA-CB3494035E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14172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C0A30E-D6F7-4199-B8ED-C67DB58BDF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226" y="0"/>
            <a:ext cx="4135814" cy="614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46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FD4C89-235E-4159-ADC0-1C766AB49AD6}"/>
              </a:ext>
            </a:extLst>
          </p:cNvPr>
          <p:cNvSpPr txBox="1"/>
          <p:nvPr/>
        </p:nvSpPr>
        <p:spPr>
          <a:xfrm>
            <a:off x="441960" y="396240"/>
            <a:ext cx="10134600" cy="2540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середины XIX века русскими людьми стал активно осваиваться юг Дальнего Востока. Село Новонежино было образовано в 1885 году. К 1898 году в Новонежино проживало 60 семей. Одной из существенных забот местной администрации стало удовлетворение потребностей переселенцев в церкви и школы. </a:t>
            </a:r>
          </a:p>
        </p:txBody>
      </p:sp>
    </p:spTree>
    <p:extLst>
      <p:ext uri="{BB962C8B-B14F-4D97-AF65-F5344CB8AC3E}">
        <p14:creationId xmlns:p14="http://schemas.microsoft.com/office/powerpoint/2010/main" val="2460200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70F002-55DA-43B7-AAAA-CA781301B8AD}"/>
              </a:ext>
            </a:extLst>
          </p:cNvPr>
          <p:cNvSpPr txBox="1"/>
          <p:nvPr/>
        </p:nvSpPr>
        <p:spPr>
          <a:xfrm>
            <a:off x="457200" y="289561"/>
            <a:ext cx="6431280" cy="4672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свидетельству краеведа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Надарова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И. П.. «…в каждой партии переселенцев бабы плакались, что на местах их новой родины нет церкви и школы». На общественные средства и пособие от казны  сельчане построили церковь и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церковно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приходскую школу в селе Новонежино. В  1905 (по некоторым архивным документам) 1903 году открылась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церковно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приходская школа.  Существовало всего 4 класса, а учителей было двое. Первый учитель, он же был и заведующим школой – Орлов Георгий Федорович. Церковно-приходской школа оставалась до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 года, когда на территории нынешнего Приморского края установилась Советская власть.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636ABD9-C8D8-45EB-A003-4CBC86E58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360" y="2331945"/>
            <a:ext cx="5501640" cy="381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12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925E73-16B1-4161-AB07-2626F555056E}"/>
              </a:ext>
            </a:extLst>
          </p:cNvPr>
          <p:cNvSpPr txBox="1"/>
          <p:nvPr/>
        </p:nvSpPr>
        <p:spPr>
          <a:xfrm>
            <a:off x="228600" y="0"/>
            <a:ext cx="7924800" cy="4349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 марта 1917 года на общее собрание граждан и гражданок  с. Ново-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Нежино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Ольгинского уезда Приморской области под председательством  сельского старосты Кирилла Обушного  постановило: 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Упразднить сельское правление  и заменить его комитетом общественной безопасности. 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Образовать читальню при местной школе, для чего поручить комитету выписать на общественные суммы газеты и журналы, «какие он найдет нужным».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Поручить комитету привести в порядок библиотеку и если найдутся средства, то и пополнить.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4A5EBB7-09F7-45FC-8926-7E8390E7F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1440" y="2068146"/>
            <a:ext cx="4480560" cy="40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74867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{40EE10FE-411A-4F5E-B00B-065ABEA246F2}tf10001114</Template>
  <TotalTime>293</TotalTime>
  <Words>936</Words>
  <Application>Microsoft Office PowerPoint</Application>
  <PresentationFormat>Широкоэкранный</PresentationFormat>
  <Paragraphs>108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Gill Sans MT</vt:lpstr>
      <vt:lpstr>Times New Roman</vt:lpstr>
      <vt:lpstr>Галерея</vt:lpstr>
      <vt:lpstr>Школьное образование в     с. Новонежино (открываем архивы)</vt:lpstr>
      <vt:lpstr>Цель исследования:</vt:lpstr>
      <vt:lpstr>Задачи:</vt:lpstr>
      <vt:lpstr>Методы исследования:</vt:lpstr>
      <vt:lpstr>Основной объект исследования: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Выводы: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Школьное образование в с. Новонежино (открываем архивы)</dc:title>
  <dc:creator>Asus</dc:creator>
  <cp:lastModifiedBy>alena</cp:lastModifiedBy>
  <cp:revision>23</cp:revision>
  <dcterms:created xsi:type="dcterms:W3CDTF">2021-04-28T22:37:37Z</dcterms:created>
  <dcterms:modified xsi:type="dcterms:W3CDTF">2021-06-02T06:10:00Z</dcterms:modified>
</cp:coreProperties>
</file>