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  <p:sldId id="265" r:id="rId9"/>
    <p:sldId id="260" r:id="rId10"/>
    <p:sldId id="281" r:id="rId11"/>
    <p:sldId id="283" r:id="rId12"/>
    <p:sldId id="266" r:id="rId13"/>
    <p:sldId id="267" r:id="rId14"/>
    <p:sldId id="271" r:id="rId15"/>
    <p:sldId id="270" r:id="rId16"/>
    <p:sldId id="269" r:id="rId17"/>
    <p:sldId id="284" r:id="rId18"/>
    <p:sldId id="272" r:id="rId19"/>
    <p:sldId id="277" r:id="rId20"/>
    <p:sldId id="279" r:id="rId21"/>
    <p:sldId id="280" r:id="rId22"/>
    <p:sldId id="273" r:id="rId23"/>
    <p:sldId id="282" r:id="rId24"/>
    <p:sldId id="285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F05"/>
    <a:srgbClr val="C2DF49"/>
    <a:srgbClr val="053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2070D-822D-45B0-BFE7-C11442E21F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5BD43F-8A8B-495A-A928-A5E20D10FA7B}">
      <dgm:prSet phldrT="[Текст]" phldr="1"/>
      <dgm:spPr/>
      <dgm:t>
        <a:bodyPr/>
        <a:lstStyle/>
        <a:p>
          <a:endParaRPr lang="ru-RU"/>
        </a:p>
      </dgm:t>
    </dgm:pt>
    <dgm:pt modelId="{13934F42-2F6E-4874-A764-602B6062887C}" type="parTrans" cxnId="{DE8DD494-B031-4CFA-85C3-1708AC474D07}">
      <dgm:prSet/>
      <dgm:spPr/>
      <dgm:t>
        <a:bodyPr/>
        <a:lstStyle/>
        <a:p>
          <a:endParaRPr lang="ru-RU"/>
        </a:p>
      </dgm:t>
    </dgm:pt>
    <dgm:pt modelId="{BF5674A3-5690-49F7-A3F3-959241B78948}" type="sibTrans" cxnId="{DE8DD494-B031-4CFA-85C3-1708AC474D07}">
      <dgm:prSet/>
      <dgm:spPr/>
      <dgm:t>
        <a:bodyPr/>
        <a:lstStyle/>
        <a:p>
          <a:endParaRPr lang="ru-RU"/>
        </a:p>
      </dgm:t>
    </dgm:pt>
    <dgm:pt modelId="{35D40339-F3F9-4C19-BA20-6C7751617A3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Заброшенные и полуразрушенные здания и коммуникации</a:t>
          </a:r>
          <a:endParaRPr lang="ru-RU" dirty="0"/>
        </a:p>
      </dgm:t>
    </dgm:pt>
    <dgm:pt modelId="{B919CE1A-33A3-44C9-AA98-DDE8F63274AF}" type="parTrans" cxnId="{F1E36D62-9283-4FB8-963A-307AFCB1308F}">
      <dgm:prSet/>
      <dgm:spPr/>
      <dgm:t>
        <a:bodyPr/>
        <a:lstStyle/>
        <a:p>
          <a:endParaRPr lang="ru-RU"/>
        </a:p>
      </dgm:t>
    </dgm:pt>
    <dgm:pt modelId="{8AA0D2D3-E5C6-401D-8DE2-D52295FEFCEF}" type="sibTrans" cxnId="{F1E36D62-9283-4FB8-963A-307AFCB1308F}">
      <dgm:prSet/>
      <dgm:spPr/>
      <dgm:t>
        <a:bodyPr/>
        <a:lstStyle/>
        <a:p>
          <a:endParaRPr lang="ru-RU"/>
        </a:p>
      </dgm:t>
    </dgm:pt>
    <dgm:pt modelId="{89D17877-73FA-4C0F-8864-4C6C1EA7F9C7}">
      <dgm:prSet phldrT="[Текст]" phldr="1"/>
      <dgm:spPr/>
      <dgm:t>
        <a:bodyPr/>
        <a:lstStyle/>
        <a:p>
          <a:endParaRPr lang="ru-RU" dirty="0"/>
        </a:p>
      </dgm:t>
    </dgm:pt>
    <dgm:pt modelId="{887E83EE-700C-4BC5-B871-1ECAD54AB9A1}" type="parTrans" cxnId="{86B671CC-C56D-478F-8BE2-B6ACEC0B325A}">
      <dgm:prSet/>
      <dgm:spPr/>
      <dgm:t>
        <a:bodyPr/>
        <a:lstStyle/>
        <a:p>
          <a:endParaRPr lang="ru-RU"/>
        </a:p>
      </dgm:t>
    </dgm:pt>
    <dgm:pt modelId="{D6ED4F45-084C-4F6F-9D8F-0CD5B496E70F}" type="sibTrans" cxnId="{86B671CC-C56D-478F-8BE2-B6ACEC0B325A}">
      <dgm:prSet/>
      <dgm:spPr/>
      <dgm:t>
        <a:bodyPr/>
        <a:lstStyle/>
        <a:p>
          <a:endParaRPr lang="ru-RU"/>
        </a:p>
      </dgm:t>
    </dgm:pt>
    <dgm:pt modelId="{2695DA18-9DA6-4FDB-8B56-053C2F92BF46}">
      <dgm:prSet phldrT="[Текст]" phldr="1"/>
      <dgm:spPr/>
      <dgm:t>
        <a:bodyPr/>
        <a:lstStyle/>
        <a:p>
          <a:endParaRPr lang="ru-RU"/>
        </a:p>
      </dgm:t>
    </dgm:pt>
    <dgm:pt modelId="{B9B961AD-906A-47B6-B677-65ECA386E854}" type="parTrans" cxnId="{C04932CF-8761-445F-BE9B-F03BDFDA4817}">
      <dgm:prSet/>
      <dgm:spPr/>
      <dgm:t>
        <a:bodyPr/>
        <a:lstStyle/>
        <a:p>
          <a:endParaRPr lang="ru-RU"/>
        </a:p>
      </dgm:t>
    </dgm:pt>
    <dgm:pt modelId="{BF416D87-493C-482A-B50A-55F75D35C33F}" type="sibTrans" cxnId="{C04932CF-8761-445F-BE9B-F03BDFDA4817}">
      <dgm:prSet/>
      <dgm:spPr/>
      <dgm:t>
        <a:bodyPr/>
        <a:lstStyle/>
        <a:p>
          <a:endParaRPr lang="ru-RU"/>
        </a:p>
      </dgm:t>
    </dgm:pt>
    <dgm:pt modelId="{53BC064B-E5C5-4276-9A33-C57ACDB7743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Берега р.Суходол</a:t>
          </a:r>
          <a:endParaRPr lang="ru-RU" dirty="0"/>
        </a:p>
      </dgm:t>
    </dgm:pt>
    <dgm:pt modelId="{2BCAFCBF-1CFF-4084-8DB7-F61B710EFC7C}" type="parTrans" cxnId="{11B32E4A-02E1-4298-A88D-BA158C0AF322}">
      <dgm:prSet/>
      <dgm:spPr/>
      <dgm:t>
        <a:bodyPr/>
        <a:lstStyle/>
        <a:p>
          <a:endParaRPr lang="ru-RU"/>
        </a:p>
      </dgm:t>
    </dgm:pt>
    <dgm:pt modelId="{D82DC5E7-F465-4A3A-8E87-40B90EE1763A}" type="sibTrans" cxnId="{11B32E4A-02E1-4298-A88D-BA158C0AF322}">
      <dgm:prSet/>
      <dgm:spPr/>
      <dgm:t>
        <a:bodyPr/>
        <a:lstStyle/>
        <a:p>
          <a:endParaRPr lang="ru-RU"/>
        </a:p>
      </dgm:t>
    </dgm:pt>
    <dgm:pt modelId="{7ACDE3BA-2942-411F-9E37-42A11811ED5F}">
      <dgm:prSet phldrT="[Текст]" phldr="1"/>
      <dgm:spPr/>
      <dgm:t>
        <a:bodyPr/>
        <a:lstStyle/>
        <a:p>
          <a:endParaRPr lang="ru-RU" dirty="0"/>
        </a:p>
      </dgm:t>
    </dgm:pt>
    <dgm:pt modelId="{A151D577-D7F8-445E-8A19-B2DAF98B7AB6}" type="parTrans" cxnId="{BB5F1E25-9A70-4DE9-A84F-6B7DE4EEB1E2}">
      <dgm:prSet/>
      <dgm:spPr/>
      <dgm:t>
        <a:bodyPr/>
        <a:lstStyle/>
        <a:p>
          <a:endParaRPr lang="ru-RU"/>
        </a:p>
      </dgm:t>
    </dgm:pt>
    <dgm:pt modelId="{8616CAFA-97BA-465B-9105-230BC11CF7F0}" type="sibTrans" cxnId="{BB5F1E25-9A70-4DE9-A84F-6B7DE4EEB1E2}">
      <dgm:prSet/>
      <dgm:spPr/>
      <dgm:t>
        <a:bodyPr/>
        <a:lstStyle/>
        <a:p>
          <a:endParaRPr lang="ru-RU"/>
        </a:p>
      </dgm:t>
    </dgm:pt>
    <dgm:pt modelId="{44A7D80B-23C4-4C3A-B069-3B2485D45EFC}">
      <dgm:prSet phldrT="[Текст]" phldr="1"/>
      <dgm:spPr/>
      <dgm:t>
        <a:bodyPr/>
        <a:lstStyle/>
        <a:p>
          <a:endParaRPr lang="ru-RU"/>
        </a:p>
      </dgm:t>
    </dgm:pt>
    <dgm:pt modelId="{E8D94EAF-9AB8-4E8E-9A68-1E19B6CC06E4}" type="parTrans" cxnId="{44A304A2-669A-458E-8605-D6D53180EA83}">
      <dgm:prSet/>
      <dgm:spPr/>
      <dgm:t>
        <a:bodyPr/>
        <a:lstStyle/>
        <a:p>
          <a:endParaRPr lang="ru-RU"/>
        </a:p>
      </dgm:t>
    </dgm:pt>
    <dgm:pt modelId="{1544BC30-AAC1-4262-A960-A9CB3F7F26B2}" type="sibTrans" cxnId="{44A304A2-669A-458E-8605-D6D53180EA83}">
      <dgm:prSet/>
      <dgm:spPr/>
      <dgm:t>
        <a:bodyPr/>
        <a:lstStyle/>
        <a:p>
          <a:endParaRPr lang="ru-RU"/>
        </a:p>
      </dgm:t>
    </dgm:pt>
    <dgm:pt modelId="{DB1CAA25-7D70-449D-ABD8-221E9A7258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Места сбора мусора (мусорные контейнеры и зоны вокруг них) </a:t>
          </a:r>
          <a:endParaRPr lang="ru-RU" dirty="0"/>
        </a:p>
      </dgm:t>
    </dgm:pt>
    <dgm:pt modelId="{B71DA011-23F7-4BA9-B16D-D3B527F3AD72}" type="parTrans" cxnId="{514BA573-2CEF-4CC0-A6E1-9784F0F2681E}">
      <dgm:prSet/>
      <dgm:spPr/>
      <dgm:t>
        <a:bodyPr/>
        <a:lstStyle/>
        <a:p>
          <a:endParaRPr lang="ru-RU"/>
        </a:p>
      </dgm:t>
    </dgm:pt>
    <dgm:pt modelId="{286AC4DC-FD9E-4626-9F03-103A70ADAFE1}" type="sibTrans" cxnId="{514BA573-2CEF-4CC0-A6E1-9784F0F2681E}">
      <dgm:prSet/>
      <dgm:spPr/>
      <dgm:t>
        <a:bodyPr/>
        <a:lstStyle/>
        <a:p>
          <a:endParaRPr lang="ru-RU"/>
        </a:p>
      </dgm:t>
    </dgm:pt>
    <dgm:pt modelId="{2BE2C75F-68B8-4BDE-87C1-BE31172E67A3}">
      <dgm:prSet phldrT="[Текст]" phldr="1"/>
      <dgm:spPr/>
      <dgm:t>
        <a:bodyPr/>
        <a:lstStyle/>
        <a:p>
          <a:endParaRPr lang="ru-RU" dirty="0"/>
        </a:p>
      </dgm:t>
    </dgm:pt>
    <dgm:pt modelId="{B091859A-614B-4F78-934A-DD04963F0F61}" type="parTrans" cxnId="{289774D8-2CFF-4485-BA24-6215012DDA47}">
      <dgm:prSet/>
      <dgm:spPr/>
      <dgm:t>
        <a:bodyPr/>
        <a:lstStyle/>
        <a:p>
          <a:endParaRPr lang="ru-RU"/>
        </a:p>
      </dgm:t>
    </dgm:pt>
    <dgm:pt modelId="{BFFC7435-C3D1-4BDA-BAEC-D871E0367DA2}" type="sibTrans" cxnId="{289774D8-2CFF-4485-BA24-6215012DDA47}">
      <dgm:prSet/>
      <dgm:spPr/>
      <dgm:t>
        <a:bodyPr/>
        <a:lstStyle/>
        <a:p>
          <a:endParaRPr lang="ru-RU"/>
        </a:p>
      </dgm:t>
    </dgm:pt>
    <dgm:pt modelId="{99E1380E-4FDF-4700-B54A-2D5F1C1B858F}" type="pres">
      <dgm:prSet presAssocID="{66B2070D-822D-45B0-BFE7-C11442E21F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E06B9-704E-4290-BFB5-B65FD349345A}" type="pres">
      <dgm:prSet presAssocID="{D85BD43F-8A8B-495A-A928-A5E20D10FA7B}" presName="composite" presStyleCnt="0"/>
      <dgm:spPr/>
    </dgm:pt>
    <dgm:pt modelId="{51980BBD-0AC0-4468-8E11-2074F6532671}" type="pres">
      <dgm:prSet presAssocID="{D85BD43F-8A8B-495A-A928-A5E20D10FA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35DD5-F4D8-44F5-B804-1F26A9553131}" type="pres">
      <dgm:prSet presAssocID="{D85BD43F-8A8B-495A-A928-A5E20D10FA7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4436-4188-479B-97DC-2EB0AFBACD46}" type="pres">
      <dgm:prSet presAssocID="{BF5674A3-5690-49F7-A3F3-959241B78948}" presName="sp" presStyleCnt="0"/>
      <dgm:spPr/>
    </dgm:pt>
    <dgm:pt modelId="{7906410A-8FA4-453A-B3BA-76499AC78E0E}" type="pres">
      <dgm:prSet presAssocID="{2695DA18-9DA6-4FDB-8B56-053C2F92BF46}" presName="composite" presStyleCnt="0"/>
      <dgm:spPr/>
    </dgm:pt>
    <dgm:pt modelId="{9844E3AA-7BFD-4E8C-A8C7-CA964C13FE43}" type="pres">
      <dgm:prSet presAssocID="{2695DA18-9DA6-4FDB-8B56-053C2F92BF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8A765-C7D1-44C7-A3C4-CD744F9911DC}" type="pres">
      <dgm:prSet presAssocID="{2695DA18-9DA6-4FDB-8B56-053C2F92BF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A10AE-C64F-43C6-993E-A9F107C7DC0F}" type="pres">
      <dgm:prSet presAssocID="{BF416D87-493C-482A-B50A-55F75D35C33F}" presName="sp" presStyleCnt="0"/>
      <dgm:spPr/>
    </dgm:pt>
    <dgm:pt modelId="{C09A31E6-6E78-4AE4-B0DE-72C84FBF5A2A}" type="pres">
      <dgm:prSet presAssocID="{44A7D80B-23C4-4C3A-B069-3B2485D45EFC}" presName="composite" presStyleCnt="0"/>
      <dgm:spPr/>
    </dgm:pt>
    <dgm:pt modelId="{2F483766-1AA8-4351-AEB3-25AB60F2476D}" type="pres">
      <dgm:prSet presAssocID="{44A7D80B-23C4-4C3A-B069-3B2485D45E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12DA-A7C5-45CA-A4A9-F4A8656375AE}" type="pres">
      <dgm:prSet presAssocID="{44A7D80B-23C4-4C3A-B069-3B2485D45E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32E4A-02E1-4298-A88D-BA158C0AF322}" srcId="{2695DA18-9DA6-4FDB-8B56-053C2F92BF46}" destId="{53BC064B-E5C5-4276-9A33-C57ACDB77432}" srcOrd="0" destOrd="0" parTransId="{2BCAFCBF-1CFF-4084-8DB7-F61B710EFC7C}" sibTransId="{D82DC5E7-F465-4A3A-8E87-40B90EE1763A}"/>
    <dgm:cxn modelId="{44A304A2-669A-458E-8605-D6D53180EA83}" srcId="{66B2070D-822D-45B0-BFE7-C11442E21F61}" destId="{44A7D80B-23C4-4C3A-B069-3B2485D45EFC}" srcOrd="2" destOrd="0" parTransId="{E8D94EAF-9AB8-4E8E-9A68-1E19B6CC06E4}" sibTransId="{1544BC30-AAC1-4262-A960-A9CB3F7F26B2}"/>
    <dgm:cxn modelId="{EC2ADA65-2831-4699-9A59-DAF4522E02B9}" type="presOf" srcId="{66B2070D-822D-45B0-BFE7-C11442E21F61}" destId="{99E1380E-4FDF-4700-B54A-2D5F1C1B858F}" srcOrd="0" destOrd="0" presId="urn:microsoft.com/office/officeart/2005/8/layout/chevron2"/>
    <dgm:cxn modelId="{289774D8-2CFF-4485-BA24-6215012DDA47}" srcId="{44A7D80B-23C4-4C3A-B069-3B2485D45EFC}" destId="{2BE2C75F-68B8-4BDE-87C1-BE31172E67A3}" srcOrd="1" destOrd="0" parTransId="{B091859A-614B-4F78-934A-DD04963F0F61}" sibTransId="{BFFC7435-C3D1-4BDA-BAEC-D871E0367DA2}"/>
    <dgm:cxn modelId="{BE236EEA-5072-4597-8529-BFBCC19D665F}" type="presOf" srcId="{2695DA18-9DA6-4FDB-8B56-053C2F92BF46}" destId="{9844E3AA-7BFD-4E8C-A8C7-CA964C13FE43}" srcOrd="0" destOrd="0" presId="urn:microsoft.com/office/officeart/2005/8/layout/chevron2"/>
    <dgm:cxn modelId="{3E68E2A1-61D2-490B-8E72-55EEC425EA91}" type="presOf" srcId="{53BC064B-E5C5-4276-9A33-C57ACDB77432}" destId="{1EC8A765-C7D1-44C7-A3C4-CD744F9911DC}" srcOrd="0" destOrd="0" presId="urn:microsoft.com/office/officeart/2005/8/layout/chevron2"/>
    <dgm:cxn modelId="{DE8DD494-B031-4CFA-85C3-1708AC474D07}" srcId="{66B2070D-822D-45B0-BFE7-C11442E21F61}" destId="{D85BD43F-8A8B-495A-A928-A5E20D10FA7B}" srcOrd="0" destOrd="0" parTransId="{13934F42-2F6E-4874-A764-602B6062887C}" sibTransId="{BF5674A3-5690-49F7-A3F3-959241B78948}"/>
    <dgm:cxn modelId="{ABC49279-DADE-4799-B514-2C828B0AFBEB}" type="presOf" srcId="{DB1CAA25-7D70-449D-ABD8-221E9A7258FD}" destId="{B7E312DA-A7C5-45CA-A4A9-F4A8656375AE}" srcOrd="0" destOrd="0" presId="urn:microsoft.com/office/officeart/2005/8/layout/chevron2"/>
    <dgm:cxn modelId="{27E2F42E-DECD-4AC4-999E-998C6733F38B}" type="presOf" srcId="{44A7D80B-23C4-4C3A-B069-3B2485D45EFC}" destId="{2F483766-1AA8-4351-AEB3-25AB60F2476D}" srcOrd="0" destOrd="0" presId="urn:microsoft.com/office/officeart/2005/8/layout/chevron2"/>
    <dgm:cxn modelId="{86B671CC-C56D-478F-8BE2-B6ACEC0B325A}" srcId="{D85BD43F-8A8B-495A-A928-A5E20D10FA7B}" destId="{89D17877-73FA-4C0F-8864-4C6C1EA7F9C7}" srcOrd="1" destOrd="0" parTransId="{887E83EE-700C-4BC5-B871-1ECAD54AB9A1}" sibTransId="{D6ED4F45-084C-4F6F-9D8F-0CD5B496E70F}"/>
    <dgm:cxn modelId="{F1E36D62-9283-4FB8-963A-307AFCB1308F}" srcId="{D85BD43F-8A8B-495A-A928-A5E20D10FA7B}" destId="{35D40339-F3F9-4C19-BA20-6C7751617A38}" srcOrd="0" destOrd="0" parTransId="{B919CE1A-33A3-44C9-AA98-DDE8F63274AF}" sibTransId="{8AA0D2D3-E5C6-401D-8DE2-D52295FEFCEF}"/>
    <dgm:cxn modelId="{BB5F1E25-9A70-4DE9-A84F-6B7DE4EEB1E2}" srcId="{2695DA18-9DA6-4FDB-8B56-053C2F92BF46}" destId="{7ACDE3BA-2942-411F-9E37-42A11811ED5F}" srcOrd="1" destOrd="0" parTransId="{A151D577-D7F8-445E-8A19-B2DAF98B7AB6}" sibTransId="{8616CAFA-97BA-465B-9105-230BC11CF7F0}"/>
    <dgm:cxn modelId="{C04932CF-8761-445F-BE9B-F03BDFDA4817}" srcId="{66B2070D-822D-45B0-BFE7-C11442E21F61}" destId="{2695DA18-9DA6-4FDB-8B56-053C2F92BF46}" srcOrd="1" destOrd="0" parTransId="{B9B961AD-906A-47B6-B677-65ECA386E854}" sibTransId="{BF416D87-493C-482A-B50A-55F75D35C33F}"/>
    <dgm:cxn modelId="{30D292CF-E490-4D23-8F5C-766FD583BD95}" type="presOf" srcId="{7ACDE3BA-2942-411F-9E37-42A11811ED5F}" destId="{1EC8A765-C7D1-44C7-A3C4-CD744F9911DC}" srcOrd="0" destOrd="1" presId="urn:microsoft.com/office/officeart/2005/8/layout/chevron2"/>
    <dgm:cxn modelId="{53786BAB-8828-4EEE-8D28-FF8DC920413C}" type="presOf" srcId="{35D40339-F3F9-4C19-BA20-6C7751617A38}" destId="{19E35DD5-F4D8-44F5-B804-1F26A9553131}" srcOrd="0" destOrd="0" presId="urn:microsoft.com/office/officeart/2005/8/layout/chevron2"/>
    <dgm:cxn modelId="{A112D076-5182-4607-ABDC-5D3040938D59}" type="presOf" srcId="{89D17877-73FA-4C0F-8864-4C6C1EA7F9C7}" destId="{19E35DD5-F4D8-44F5-B804-1F26A9553131}" srcOrd="0" destOrd="1" presId="urn:microsoft.com/office/officeart/2005/8/layout/chevron2"/>
    <dgm:cxn modelId="{514BA573-2CEF-4CC0-A6E1-9784F0F2681E}" srcId="{44A7D80B-23C4-4C3A-B069-3B2485D45EFC}" destId="{DB1CAA25-7D70-449D-ABD8-221E9A7258FD}" srcOrd="0" destOrd="0" parTransId="{B71DA011-23F7-4BA9-B16D-D3B527F3AD72}" sibTransId="{286AC4DC-FD9E-4626-9F03-103A70ADAFE1}"/>
    <dgm:cxn modelId="{F59015DB-2531-4785-ADFD-2D9937E41CED}" type="presOf" srcId="{2BE2C75F-68B8-4BDE-87C1-BE31172E67A3}" destId="{B7E312DA-A7C5-45CA-A4A9-F4A8656375AE}" srcOrd="0" destOrd="1" presId="urn:microsoft.com/office/officeart/2005/8/layout/chevron2"/>
    <dgm:cxn modelId="{58F46C1B-A4AD-40F1-8FEB-9AC907A146C6}" type="presOf" srcId="{D85BD43F-8A8B-495A-A928-A5E20D10FA7B}" destId="{51980BBD-0AC0-4468-8E11-2074F6532671}" srcOrd="0" destOrd="0" presId="urn:microsoft.com/office/officeart/2005/8/layout/chevron2"/>
    <dgm:cxn modelId="{87FFF5B5-421E-4F4A-BF0B-D3AEC3F17F4E}" type="presParOf" srcId="{99E1380E-4FDF-4700-B54A-2D5F1C1B858F}" destId="{137E06B9-704E-4290-BFB5-B65FD349345A}" srcOrd="0" destOrd="0" presId="urn:microsoft.com/office/officeart/2005/8/layout/chevron2"/>
    <dgm:cxn modelId="{2EF55D2F-D050-49C0-8C62-ACE0CA52827D}" type="presParOf" srcId="{137E06B9-704E-4290-BFB5-B65FD349345A}" destId="{51980BBD-0AC0-4468-8E11-2074F6532671}" srcOrd="0" destOrd="0" presId="urn:microsoft.com/office/officeart/2005/8/layout/chevron2"/>
    <dgm:cxn modelId="{4260F469-2374-472E-80CC-E5BA843E0C4A}" type="presParOf" srcId="{137E06B9-704E-4290-BFB5-B65FD349345A}" destId="{19E35DD5-F4D8-44F5-B804-1F26A9553131}" srcOrd="1" destOrd="0" presId="urn:microsoft.com/office/officeart/2005/8/layout/chevron2"/>
    <dgm:cxn modelId="{977171EB-07B1-4CD0-9B7E-B524E6060EFF}" type="presParOf" srcId="{99E1380E-4FDF-4700-B54A-2D5F1C1B858F}" destId="{FA0C4436-4188-479B-97DC-2EB0AFBACD46}" srcOrd="1" destOrd="0" presId="urn:microsoft.com/office/officeart/2005/8/layout/chevron2"/>
    <dgm:cxn modelId="{3A61D181-8C04-4B04-9B37-916184C2AF69}" type="presParOf" srcId="{99E1380E-4FDF-4700-B54A-2D5F1C1B858F}" destId="{7906410A-8FA4-453A-B3BA-76499AC78E0E}" srcOrd="2" destOrd="0" presId="urn:microsoft.com/office/officeart/2005/8/layout/chevron2"/>
    <dgm:cxn modelId="{C83CA88B-3857-40A2-9E1D-33C5645D9D90}" type="presParOf" srcId="{7906410A-8FA4-453A-B3BA-76499AC78E0E}" destId="{9844E3AA-7BFD-4E8C-A8C7-CA964C13FE43}" srcOrd="0" destOrd="0" presId="urn:microsoft.com/office/officeart/2005/8/layout/chevron2"/>
    <dgm:cxn modelId="{75C671D2-4559-403F-BBC9-0BD8FE1E70D4}" type="presParOf" srcId="{7906410A-8FA4-453A-B3BA-76499AC78E0E}" destId="{1EC8A765-C7D1-44C7-A3C4-CD744F9911DC}" srcOrd="1" destOrd="0" presId="urn:microsoft.com/office/officeart/2005/8/layout/chevron2"/>
    <dgm:cxn modelId="{6BCF2388-987A-4741-B0FD-94B0EDE080AE}" type="presParOf" srcId="{99E1380E-4FDF-4700-B54A-2D5F1C1B858F}" destId="{44CA10AE-C64F-43C6-993E-A9F107C7DC0F}" srcOrd="3" destOrd="0" presId="urn:microsoft.com/office/officeart/2005/8/layout/chevron2"/>
    <dgm:cxn modelId="{7AE11188-F52E-4EBD-B593-7926EEED5C95}" type="presParOf" srcId="{99E1380E-4FDF-4700-B54A-2D5F1C1B858F}" destId="{C09A31E6-6E78-4AE4-B0DE-72C84FBF5A2A}" srcOrd="4" destOrd="0" presId="urn:microsoft.com/office/officeart/2005/8/layout/chevron2"/>
    <dgm:cxn modelId="{72DCF9AA-C90B-4836-B25E-5580BA3BE3EC}" type="presParOf" srcId="{C09A31E6-6E78-4AE4-B0DE-72C84FBF5A2A}" destId="{2F483766-1AA8-4351-AEB3-25AB60F2476D}" srcOrd="0" destOrd="0" presId="urn:microsoft.com/office/officeart/2005/8/layout/chevron2"/>
    <dgm:cxn modelId="{54752478-C6D3-4869-A08E-EF444E80F0C8}" type="presParOf" srcId="{C09A31E6-6E78-4AE4-B0DE-72C84FBF5A2A}" destId="{B7E312DA-A7C5-45CA-A4A9-F4A8656375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80BBD-0AC0-4468-8E11-2074F6532671}">
      <dsp:nvSpPr>
        <dsp:cNvPr id="0" name=""/>
        <dsp:cNvSpPr/>
      </dsp:nvSpPr>
      <dsp:spPr>
        <a:xfrm rot="5400000">
          <a:off x="-247036" y="249195"/>
          <a:ext cx="1646909" cy="1152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578576"/>
        <a:ext cx="1152836" cy="494073"/>
      </dsp:txXfrm>
    </dsp:sp>
    <dsp:sp modelId="{19E35DD5-F4D8-44F5-B804-1F26A9553131}">
      <dsp:nvSpPr>
        <dsp:cNvPr id="0" name=""/>
        <dsp:cNvSpPr/>
      </dsp:nvSpPr>
      <dsp:spPr>
        <a:xfrm rot="5400000">
          <a:off x="3808188" y="-2653193"/>
          <a:ext cx="1070490" cy="6381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Заброшенные и полуразрушенные здания и коммуникации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-5400000">
        <a:off x="1152837" y="54415"/>
        <a:ext cx="6328937" cy="965976"/>
      </dsp:txXfrm>
    </dsp:sp>
    <dsp:sp modelId="{9844E3AA-7BFD-4E8C-A8C7-CA964C13FE43}">
      <dsp:nvSpPr>
        <dsp:cNvPr id="0" name=""/>
        <dsp:cNvSpPr/>
      </dsp:nvSpPr>
      <dsp:spPr>
        <a:xfrm rot="5400000">
          <a:off x="-247036" y="1702547"/>
          <a:ext cx="1646909" cy="1152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2031928"/>
        <a:ext cx="1152836" cy="494073"/>
      </dsp:txXfrm>
    </dsp:sp>
    <dsp:sp modelId="{1EC8A765-C7D1-44C7-A3C4-CD744F9911DC}">
      <dsp:nvSpPr>
        <dsp:cNvPr id="0" name=""/>
        <dsp:cNvSpPr/>
      </dsp:nvSpPr>
      <dsp:spPr>
        <a:xfrm rot="5400000">
          <a:off x="3808188" y="-1199840"/>
          <a:ext cx="1070490" cy="6381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Берега р.Суходол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-5400000">
        <a:off x="1152837" y="1507768"/>
        <a:ext cx="6328937" cy="965976"/>
      </dsp:txXfrm>
    </dsp:sp>
    <dsp:sp modelId="{2F483766-1AA8-4351-AEB3-25AB60F2476D}">
      <dsp:nvSpPr>
        <dsp:cNvPr id="0" name=""/>
        <dsp:cNvSpPr/>
      </dsp:nvSpPr>
      <dsp:spPr>
        <a:xfrm rot="5400000">
          <a:off x="-247036" y="3155900"/>
          <a:ext cx="1646909" cy="1152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3485281"/>
        <a:ext cx="1152836" cy="494073"/>
      </dsp:txXfrm>
    </dsp:sp>
    <dsp:sp modelId="{B7E312DA-A7C5-45CA-A4A9-F4A8656375AE}">
      <dsp:nvSpPr>
        <dsp:cNvPr id="0" name=""/>
        <dsp:cNvSpPr/>
      </dsp:nvSpPr>
      <dsp:spPr>
        <a:xfrm rot="5400000">
          <a:off x="3808188" y="253512"/>
          <a:ext cx="1070490" cy="6381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Места сбора мусора (мусорные контейнеры и зоны вокруг них)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-5400000">
        <a:off x="1152837" y="2961121"/>
        <a:ext cx="6328937" cy="965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038A03-6F8D-47D4-8E66-16E6EC0B32FC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248A1-D050-424C-8F66-8E424F2E97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A0E99B-437F-485F-8FBD-DCF1633D99DC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5DFA5A-9026-42D1-A409-8A221F15D478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FD6E-6851-428A-8801-FED4B0A8F080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26E9-4E25-45DE-9E9A-B6C7EFDAE6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73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3DD6-526A-4095-9E9B-8C7AA2318BE2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469E-0342-45E6-AE3F-AA07A06443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84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F85D-5775-4E01-86A9-E1448D228235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F54A6-E4E4-4381-8540-B97043E1A5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82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71CE-9C6C-40A7-9076-EC44918B03D4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5414-905C-4FFD-8840-EC1B76EA48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04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5303-8DB0-41C5-8A89-2506682943E5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4337-89E1-4810-90F4-336A0FA28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16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1B8C-32B2-4B9C-9FA8-99467944DF95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85D2F-F296-4BBC-B30D-562F7CFCE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37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A0C2-C1A6-4E4F-8379-02306DC9663E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85F2-9DDD-437F-8959-C2BD0B363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40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34C8-A0C1-4E07-93D2-8F46ECC1EB57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0C6DA-5956-4B73-9ACB-F36DCBA560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38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2232-DF65-4603-B6EE-2163F953CE31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21883-7946-4C7D-B56B-CBDA622122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46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496A-AF3F-4EBA-B1B5-FA80684D2EF0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0581-181D-4579-836C-FFE52E2B00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36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BD80-9329-4735-B536-2F987BC81783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9FFAD-5627-43BD-A04A-BEE11CD6C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1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D5FC6-2983-45E0-9C29-4D53C73980F5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44FD26-3347-4BF4-835A-00B5D9F784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3" y="2457450"/>
            <a:ext cx="9320212" cy="1427163"/>
          </a:xfrm>
          <a:solidFill>
            <a:srgbClr val="C2DF49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rgbClr val="185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Экологический проект</a:t>
            </a:r>
            <a:br>
              <a:rPr lang="ru-RU" sz="4900" dirty="0" smtClean="0">
                <a:solidFill>
                  <a:srgbClr val="185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4900" dirty="0" smtClean="0">
                <a:solidFill>
                  <a:srgbClr val="185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«Люди вместе – мусор раздельно»</a:t>
            </a:r>
            <a:endParaRPr lang="ru-RU" sz="4900" dirty="0">
              <a:solidFill>
                <a:srgbClr val="185F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7750" y="4467225"/>
            <a:ext cx="4651375" cy="2246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Выполнили учащиеся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«СОШ № 26 пос.Новонежино» : 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Ластовая Анастасия, 8а,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Суслова Яна, 8а, </a:t>
            </a:r>
          </a:p>
          <a:p>
            <a:pPr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Ильюша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Кристина, 8а.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Нестерова Виктория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25538" y="463550"/>
            <a:ext cx="10226675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Считаете ли вы  необходимым раздельный сбор мусора?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 чел. – 67,3 % Да                                48 чел. – 32,7 % Нет</a:t>
            </a: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 ли вы к раздельному сбору мусора?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 чел. – 77,6 % Готов(а)                    33 чел. – 22,4 % Совершенно не готов(а)</a:t>
            </a: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считаете, от кого зависит экологическое состояние пос. Новонежино?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чел. – 6,8 % От главы района  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128 чел. – 87,1 % От жителей                       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чел. – 6,1 % От администрации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 где находятся пункты приёма и переработки бытовых отходов?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чел. – 8,2 % Знают    135 чел. – 91,8 % не знают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утилизируете бытовые отходы?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чел. – 8,8 % Веду раздельный сбор мусора    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134 чел. – 91,2 % Веду общий сбор мусора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0% Сдаю в утилизацию батарейки, пластиковую тару и макулатуру.</a:t>
            </a:r>
          </a:p>
          <a:p>
            <a:pPr algn="just"/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DDB0D8-7D28-4A3D-9809-6D265CC5887A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11275" y="176213"/>
            <a:ext cx="9155113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готовы сделать для улучшения экологического состояния посёлка?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мусорить; – Применять штрафы;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Высаживать деревья;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Контролировать экологическое состояние посёлка;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Увеличить число контейнеров;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Проводить субботники и следовать правилам.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в пос. Новонежино контейнеры для раздельного сбора мусора?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чел. – 2,7 % Да, есть               49 чел. – 33,3 % Нет  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чел. – 10,2 % Не знаю          79 чел. – 53,8 % Нет, но должны быть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бы вы пользоваться при наличии контейнеров для раздельного сбора мусора?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 чел. – 89,8 % Да                   15 чел. – 10,2 % Нет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 период разложения пластмасса в почве?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чел. – 10,2 % 5-10 лет             34 чел. – 23,2 % 50-70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чел. – 19,7 % 100                    69 чел. – 46,9 % 500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E69E83-4D81-4D63-A217-4E8CD5856ED2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44600" y="319088"/>
            <a:ext cx="97615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ваш взгляд более влияет на ухудшение экологической ситуации?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40 чел. – 27,2 % Выбросы от автомобилей       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53 чел. – 36,1  % Отходы предприятий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54 чел. – 36,7 % Проблемы с утилизацией бытового мусора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опасно сжигание мусора?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64 чел. – 43,5 % Вред для почвы      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76 чел. – 51,7 % Вред для атмосферы 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7 чел. – 4,8 % Вреда нет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опасно закапывание стеклянной тары?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62 чел. – 42,2 % Травма опасно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 чел. – 11,6 % Долгое разложение              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68 чел. – 46,2 % Нанесение вреда экологии               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ли вы решать проблемы загрязнения посёлка бытовым мусором?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135 чел. – 91,8 % Готов (а)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7 чел. – 4,8 % Не готов (а)      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чел. – 3,4 % не интересует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235F43-51FF-481B-ADFC-8FF7B5FEB4B3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700338" y="309563"/>
            <a:ext cx="6611937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1457325" algn="l"/>
              </a:tabLst>
              <a:defRPr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Проблемные зоны</a:t>
            </a:r>
          </a:p>
          <a:p>
            <a:pPr algn="ctr">
              <a:tabLst>
                <a:tab pos="1457325" algn="l"/>
              </a:tabLst>
              <a:defRPr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200811" y="1702191"/>
          <a:ext cx="7534031" cy="455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19821F-DC5B-4FE3-8E20-436E4E6347DF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sz="100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09563" y="1209675"/>
            <a:ext cx="11661775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Формирование экологического сознания у учащихся школы, жителей поселка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5364" name="Picture 2" descr="http://enz.neruschool2.edusite.ru/images/clip_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2463800"/>
            <a:ext cx="603567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1800" y="247650"/>
            <a:ext cx="6253163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Поиск путей решения проблемы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0AABC1-70BF-468A-86D4-94D624003BFA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211263" y="319088"/>
            <a:ext cx="9596437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Привлечение внимания к необходимости раздельного сбора 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4" descr="C:\Users\ПК-459\Desktop\раз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1350963"/>
            <a:ext cx="7872413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AF3226-A33E-4DE8-8047-F32DF99F9F79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1" name="Picture 2" descr="https://tver24.com/wp-content/uploads/2019/07/67567567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125538"/>
            <a:ext cx="4330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605338" y="1476375"/>
            <a:ext cx="1541462" cy="1001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гнутая вправо стрелка 5"/>
          <p:cNvSpPr/>
          <p:nvPr/>
        </p:nvSpPr>
        <p:spPr>
          <a:xfrm rot="1595495">
            <a:off x="9640888" y="3014663"/>
            <a:ext cx="1989137" cy="29860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4" name="Picture 4" descr="https://investinbelarus.by/kcfinder/upload/images/15-oth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013" y="1306513"/>
            <a:ext cx="41830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ttp://www.i.baraholka.com.ru/files/1/4/14877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4281488"/>
            <a:ext cx="34353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281238" y="396875"/>
            <a:ext cx="6884987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Сокращение числа свалок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3C2F6C-868C-45C4-8934-94C9416690BE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949450" y="363538"/>
            <a:ext cx="8120063" cy="522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Информирование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25" y="1239838"/>
            <a:ext cx="3675063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 descr="https://lh3.googleusercontent.com/NzY91COZHE6MVfByvscZuwPzu-MyDIQ3D7QBCc3pX-In30N3bIIEJiK2lVWDEWzWNGJbKkPjF9UZ57xZ_cCz-kEmx51p-Mp9mcdF4jsCUF03fXU6RKToEdqQHfhQ1ANJ_xSrJTX65Af2-hZwV3k5H_IstHvyKvOn15e3gPeKgoMtU67xhsPPrf8cP_ZDwV6deBeLfQnewMYHDtZ0XpX-xLPB1wfOwKBYDHg_uHUVM6Y8dpfozL4oC2h3W_NzGLbl8wtVziwg7oOgI-OkAY_-fh2a5LkpTsfpiV7qeGLwvqfadLqxp4zKInfbtQfTCFcRP_QjtWrSKyvzVFv-Dh4YjLjY1qp-SDOXgGAOa9sJlqWp3B5XNdI2CqXBuF-B12TuQHxNW9Po1tMI8AvlRPraE4CvYWNeymkQDH8BFW65Zi_zDGidwMuMsRD-UpiUhfIs6m7SFQPRi4-tjEqwiM7Q0vJhEfouMayu-ODLJ89OEkQ5-dnhsS2K-FnPSskylbmv1iPzAwYJwaqzahWZgUdxjKGJmSUfo-vzxwRfmE3yOtVDN2zyppWKwrK9t2CwzLGnkdhTypdwG2akoi49PG56yj4Pi7uqlyVaVnPeyeoFzMo8g8oZnsaOMoI-QvumqkAP-L1CmR0LmG2fNg0zaTnl5_wGuJZgKBI0uiZF7LeU7vxtHRsDynh9dYyR=w378-h565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AutoShape 7" descr="https://lh3.googleusercontent.com/NzY91COZHE6MVfByvscZuwPzu-MyDIQ3D7QBCc3pX-In30N3bIIEJiK2lVWDEWzWNGJbKkPjF9UZ57xZ_cCz-kEmx51p-Mp9mcdF4jsCUF03fXU6RKToEdqQHfhQ1ANJ_xSrJTX65Af2-hZwV3k5H_IstHvyKvOn15e3gPeKgoMtU67xhsPPrf8cP_ZDwV6deBeLfQnewMYHDtZ0XpX-xLPB1wfOwKBYDHg_uHUVM6Y8dpfozL4oC2h3W_NzGLbl8wtVziwg7oOgI-OkAY_-fh2a5LkpTsfpiV7qeGLwvqfadLqxp4zKInfbtQfTCFcRP_QjtWrSKyvzVFv-Dh4YjLjY1qp-SDOXgGAOa9sJlqWp3B5XNdI2CqXBuF-B12TuQHxNW9Po1tMI8AvlRPraE4CvYWNeymkQDH8BFW65Zi_zDGidwMuMsRD-UpiUhfIs6m7SFQPRi4-tjEqwiM7Q0vJhEfouMayu-ODLJ89OEkQ5-dnhsS2K-FnPSskylbmv1iPzAwYJwaqzahWZgUdxjKGJmSUfo-vzxwRfmE3yOtVDN2zyppWKwrK9t2CwzLGnkdhTypdwG2akoi49PG56yj4Pi7uqlyVaVnPeyeoFzMo8g8oZnsaOMoI-QvumqkAP-L1CmR0LmG2fNg0zaTnl5_wGuJZgKBI0uiZF7LeU7vxtHRsDynh9dYyR=w378-h565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9" name="Picture 9" descr="https://lh3.googleusercontent.com/2iNF9RDcEEeNmm5OsaApZCp3z548AmgAPIkxWegQv8_prBB1lwo3F5k2woPfwYJMKYMbCIjz5cclm_uGqNSKegPl6mndndNNJAsTA11Kbo7SRUIAooEXlQwtyEZntkxMbyi3Un0ID3iun1Y7xoCUV_M8AYsX_a5rvCfoulhrHoU89rVWSFAHg3Q4k-EBSNPdUM9toze2coqJBk3vnuA7kqell45bu2PjYcYmO2TEcmgrGyxJI6QjQZ9lp5rh_jFgIV5XX33q8armPCn274arQYSt_sN-1jBGZxOjU0sLavwj46UmdtTmX4wFKgU5ql8hs5QjYhMZJT2fuHa_6B9PD9I3sN0mQmwy060vAUWIzdT-e3b8va-UsXomaExq-wtV4V8wO68_WsAoPZ_UaHl9X5xd6yx4OQpHih7yTcqrq1oHQkiSl9zvvoq1ZFhGeClxF7ayI3JpC0B0nhzEHolqsCSfjHzdSHJFAdt8Hv8_YVMJQmRSXK3lJ-w7pTXgb9e_KMCLo_5EeInLnp8E9m7wUpj2XtZKpQrnts21UOb-r8Z3ctA7MbEQG1JBvNdVRt27TjtNNAofhZ9-RAAM8IWApqGKKvSMTOnXGAQWEKCAppXYJZwsp-IWw6JeSWHLLLDIdPtFlqy7U3KuwJyE5ObC62NPG5PxVEd1eu_Q5F7zoLU1Yr6jpl-sRtta=w306-h565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77567">
            <a:off x="341313" y="644525"/>
            <a:ext cx="3267075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C:\Users\ПК-459\Desktop\20191206_193143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9976">
            <a:off x="7727950" y="846138"/>
            <a:ext cx="4011613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85250" y="6345238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AB4C91-15E7-4250-9943-C3ADB038F618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038350" y="533400"/>
            <a:ext cx="8120063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Информирование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9" descr="https://lh3.googleusercontent.com/Z_4Ys6DRYfUMefi7R5eCcUBPjDDIED0vhVM3jxDEysoU87RYd0ptsYAk3jcPypafKE8x90-sfKUExku-AhU_zUdANWhqvsijWTNBcqxeuih6o_VcoiayMyj28oQ37Q9ytvD5HWQxjAanT4bYqv08tV12EfIv9sYLfCzle_sHVcQMYmIOGQoDjr_BwYf6hYSLpBc7LgcpoPrFEmkAoPZ2zhEbPIvjnnSv1McaeKWlipFM-QOL-WzVl4Hpj09_PePxAapuz3wtS8DbNM78KAtEQrY258bWbkVfC7kHpn6ky2kxZ7FWbAB1StVyFJhjK03jDfYJcigmpFxizFay-_Ug03T9914SfHj7ZBD4k7CztIOwZbWECWLfDNESVaghaUftF2KMfGV7XjgZntjdr8l59__Qty3eIPCbsEwcSYajYYDrejOyvtRjJRxpxUieMiIgN8Dbb2YLx_97sz3oFri_Nhe-yFUF86J1-WwCLe5quCDytbLTRn04mjZckRffD8iYSFIT2fk0zuyWfPrRR3xI-Maf_Lhvnl97GFqBaqG0j5HzVgAwpBrsBMPmfvIQTXhSg1bJs7znm-Gvx3o24xRNg3OCGJ-1Rt1xbw3WgWLCsuv6PVU9ZCEmWzIO-bMSpllYjCaBqLF15-Hbi_j2FiDFiR7J1vEIhvetQu20iZBCvHpxyH8uz9GUgPqA=w424-h56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65981">
            <a:off x="1397001" y="942975"/>
            <a:ext cx="40386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s://lh3.googleusercontent.com/tga2VzX3kiZHF2MZaVNXFCPMH312OHX1y0LyDq2tVSKfsPh2899PPzIdSiRWejFeGxbZdYv-fgvBcmpUvMBrlDNy3a2-Ta45vpgPlYfm5UQDvyHVgvaNYku-oTST3EaxGIJBwjBg21jA1nHFikDtjgGavtBzBArDgcaXe-7ogl8b2QHxQgaCnxHZB8l0CSJ-2JWyVotKWJmI4UMXfrWX146XIWh9XsVITO_72TGIthfzKdPTGDPUlRShFxgLKVzzIrsYFVEhyqTZf3y5OtULo3dHmfRSwGO3L-2TmY7nBYBFfbk3hAUiPppGMSe6wdR3ylphXlzwxs4NIA83hHLjR5VxSrzI_sLaThZwxz6o_XePrTZ9RGGsxR6VSFlxH3-Je--TWZ4EPTpql441CtewI5gVaMwVy-gwqd09rjnc_MTR-U9e2ZqnTDtVrD_T2DvdURTcQKa7hapYSVdrJL6NPLhQWVgT28hPP0wpTcaI_bFfa4gDRkR60mHZqB6Yv7ogP7-Fpl0IV1yJbW73_WpXnfJNh_f57SZv7tc5iveR_NeoIF8zNXT87UbTi76Mb-zhZLf-vibB25977V3-nNVcX6uziVW3Ovj_rt7RrxPqLOZ3YOxuV-J88DZwJJiaHTIKsyUSIIjGdAsmr9sTZ59TPWL1-UQNi5WjXkB8mqxXN93JboMyEhT065GF=w424-h565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1092200"/>
            <a:ext cx="40386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8388" y="6492875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0B63D4-420D-43AB-9129-A5F1174F6788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59175" y="153988"/>
            <a:ext cx="490220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реализация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981075" y="242888"/>
            <a:ext cx="10564813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/>
              <a:t>Проведение  субботников по уборке территории школы и поселка.</a:t>
            </a:r>
          </a:p>
          <a:p>
            <a:pPr>
              <a:defRPr/>
            </a:pPr>
            <a:r>
              <a:rPr lang="ru-RU" sz="2800" dirty="0"/>
              <a:t>                                                                      Акция «Чистые берега» </a:t>
            </a:r>
          </a:p>
        </p:txBody>
      </p:sp>
      <p:pic>
        <p:nvPicPr>
          <p:cNvPr id="29702" name="Picture 6" descr="C:\Users\ПК-459\Desktop\20191206_002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9325"/>
            <a:ext cx="4129088" cy="4129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3" name="Picture 7" descr="C:\Users\ПК-459\Desktop\сентябрь 2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75" y="3105150"/>
            <a:ext cx="3937000" cy="399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8" descr="C:\Users\ПК-459\Desktop\20191206_0028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1500188"/>
            <a:ext cx="3730625" cy="373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5" name="Picture 9" descr="C:\Users\ПК-459\Desktop\сен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3100" y="2959100"/>
            <a:ext cx="3898900" cy="389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39238" y="6345238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D05761-534C-4D76-8B35-7A0A45ED4BE7}" type="slidenum">
              <a:rPr lang="ru-RU" altLang="ru-RU" sz="16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57188" y="271463"/>
            <a:ext cx="117014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Привлечь внимание людей к проблеме загрязнения окружающей среды.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Способствовать осознанию  целесообразности раздельного сбора мусора. 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Picture 2" descr="https://sun9-40.userapi.com/c858428/v858428054/b4501/b0aaDVGK6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778" y="3168686"/>
            <a:ext cx="3547432" cy="354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s://avatars.mds.yandex.net/get-pdb/1848399/d43fd187-098f-4032-a664-4d4e98e4b342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2652" y="3244466"/>
            <a:ext cx="4647827" cy="348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9A41B2-F816-4E4C-9266-DD55B2B8F5E9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379663" y="385763"/>
            <a:ext cx="7832725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Конкурсная программа «Хрупкая планета» </a:t>
            </a:r>
          </a:p>
        </p:txBody>
      </p:sp>
      <p:pic>
        <p:nvPicPr>
          <p:cNvPr id="36866" name="Picture 2" descr="C:\Users\ПК-459\Desktop\20191206_003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495425"/>
            <a:ext cx="5092700" cy="5094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 descr="C:\Users\ПК-459\Desktop\20191206_003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8725" y="1497013"/>
            <a:ext cx="5243513" cy="510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DF7FA0-3E42-49A9-94CE-D722D805F367}" type="slidenum">
              <a:rPr lang="ru-RU" altLang="ru-RU" sz="16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4818" name="Picture 2" descr="F:\IMG-20191206-WA0007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213517" y="920747"/>
            <a:ext cx="3722915" cy="49638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19" name="Picture 3" descr="F:\IMG-20191206-WA0003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202403" y="1503783"/>
            <a:ext cx="3610099" cy="48134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20" name="Picture 4" descr="F:\IMG-20191206-WA0002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13875" y="1680031"/>
            <a:ext cx="3633122" cy="48441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589213" y="146050"/>
            <a:ext cx="64770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Мастер-класс «Цветы из пластика»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7A69F4-CBA9-4A94-B861-402420861BF0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39825" y="1265238"/>
          <a:ext cx="9821863" cy="5268912"/>
        </p:xfrm>
        <a:graphic>
          <a:graphicData uri="http://schemas.openxmlformats.org/drawingml/2006/table">
            <a:tbl>
              <a:tblPr/>
              <a:tblGrid>
                <a:gridCol w="529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Дата (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месяц)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Беседа «Сохраним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природу»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7-11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Мастер-класс «Вторая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жизнь для мусора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Октябрь, Декабрь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1-4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Викторина «Враг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природы – это мусор!»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6-11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Конкурс детских экологических плакатов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«Сделаем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вместе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Конкурс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поделок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 вторсырья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5-8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Акция (Экологический патруль)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«Молодые защитники природы»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Акция (Экологический патруль)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«Чистые берега»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«Озеленение посёлка»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Июнь-июль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Учащиеся совместно с ДК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31" name="Rectangle 1"/>
          <p:cNvSpPr>
            <a:spLocks noChangeArrowheads="1"/>
          </p:cNvSpPr>
          <p:nvPr/>
        </p:nvSpPr>
        <p:spPr bwMode="auto">
          <a:xfrm>
            <a:off x="4252913" y="254000"/>
            <a:ext cx="3833812" cy="860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планы</a:t>
            </a:r>
          </a:p>
          <a:p>
            <a:pPr algn="ctr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C75789-7A42-4002-8595-F9407EAA2B06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0"/>
            <a:ext cx="9132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3" descr="https://cf.ppt-online.org/files1/slide/g/g5B9O1q7fmanVAzR2UjwQ8sZWXNrLSIeCvYpuhD3Tc/slid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0E759-9542-422C-B832-51EC51453191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0"/>
            <a:ext cx="9132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E79CF3-4C18-4B86-9F88-FA7AE6223FA5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5675" y="947738"/>
            <a:ext cx="7927975" cy="1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9" name="Picture 3" descr="F:\IMG-20191206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488" y="2487267"/>
            <a:ext cx="3145846" cy="41944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004346/3e9f1aec-2d51-4265-8baa-0b87934971a8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1127" y="3730142"/>
            <a:ext cx="3811838" cy="285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57188" y="271463"/>
            <a:ext cx="117014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информации по экологической  ситуации в                                     пос. Новонежино.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Анкетирование учащихся, жителей пос. Новонежино по экологическим вопросам.  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проблемных экологических зон.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Поиск  путей решения проблем.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Практическая реализация возможных путей.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92875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E2EA0D-FD47-4381-9361-52BCF346E719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525" y="942789"/>
            <a:ext cx="5845596" cy="4388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7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760" y="1575582"/>
            <a:ext cx="5899171" cy="4586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6137275"/>
            <a:ext cx="668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ул. Авиаторов, 8 (заброшенное здание)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475" y="171450"/>
            <a:ext cx="8326438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Экологическая ситуация в пос.Новонежино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B0C868-E533-4383-88C0-254D4D659078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sz="1000">
              <a:latin typeface="Calibri" panose="020F050202020403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4813" y="5014913"/>
            <a:ext cx="284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ул.Авиаторов, 24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10" descr="Описание: C:\Users\ПК-459\Desktop\IMG-20191122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49" y="182881"/>
            <a:ext cx="5899561" cy="4424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" name="Рисунок 11" descr="Описание: C:\Users\ПК-459\Desktop\IMG-20191121-WA0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855" y="2236333"/>
            <a:ext cx="5911145" cy="443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3BB2E1-203C-46D2-B1F2-B29781AEF714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46338" y="5827713"/>
            <a:ext cx="326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4 Авиаторов 27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06" name="Рисунок 12" descr="Описание: C:\Users\ПК-459\Desktop\IMG-20191121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30" y="468216"/>
            <a:ext cx="5319427" cy="4448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5" name="Рисунок 13" descr="Описание: C:\Users\ПК-459\Desktop\IMG-20191121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4524" y="576088"/>
            <a:ext cx="4230477" cy="5111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6813" y="6334125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CA8FE9-EA68-4EB8-ADA0-FFDA0AEE3825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125" y="5253038"/>
            <a:ext cx="375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5. Ключевая улица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1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56" y="1145754"/>
            <a:ext cx="5155895" cy="3866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4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466" y="1162280"/>
            <a:ext cx="5154050" cy="3872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56350" y="5208588"/>
            <a:ext cx="4554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 Молодежная улица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46746B-1697-4768-A7B8-88E2C3797435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sz="1000">
              <a:latin typeface="Calibri" panose="020F050202020403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61025"/>
            <a:ext cx="569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Рис.7 пос. Новонежино теплотрасса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2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76" y="1048439"/>
            <a:ext cx="4021156" cy="462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ПК-459\Desktop\РЕЧКА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888077" y="418641"/>
            <a:ext cx="4303923" cy="3161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C:\Users\ПК-459\Desktop\IMG-20191201-WA0003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221995" y="2313542"/>
            <a:ext cx="4381041" cy="306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48350" y="5538788"/>
            <a:ext cx="5499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Рис.8 река Суходол</a:t>
            </a:r>
            <a:r>
              <a:rPr lang="ru-RU" altLang="ru-RU" sz="28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F6260-D5D5-48F6-B34C-4F1A8DC3199C}" type="slidenum">
              <a:rPr lang="ru-RU" altLang="ru-RU" sz="1600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sz="1000">
              <a:latin typeface="Calibri" panose="020F0502020204030204" pitchFamily="34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68400" y="241300"/>
            <a:ext cx="99314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ru-RU" altLang="ru-RU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ЭКОЛОГИЧЕСКОЙ  АНКЕТЫ</a:t>
            </a:r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знаете об утилизации мусора в Приморском крае?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чел. – 28, 6 % Утилизируют на специальных предприятиях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чел. – 30,6 % Закапывают на полигонах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 чел. – 27,9 % Сжигают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чел. – 12,9 % Разбрасывают</a:t>
            </a: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вы,  как правильно  нужно утилизировать  ваш бытовой мусор?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чел. – 11,6 % Сжигать и вывозить за пределы дома, населенного пункта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0% Закапывать                 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 чел. – 45,6 % Сдавать в пункты приемы бытовых отходов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 чел. – 42,8 % Выбрасывать в мусорный контейнер</a:t>
            </a: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Устраивает ли вас экологическая обстановка в пос. Новонежино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чел. – 3,4 % Да                            138 чел. – 93,9 % Нет                 </a:t>
            </a:r>
          </a:p>
          <a:p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чел. – 2,7 %   Частично</a:t>
            </a:r>
          </a:p>
          <a:p>
            <a:pPr>
              <a:buFontTx/>
              <a:buChar char="•"/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5F4F2B-C258-4570-A83E-0D552C587187}" type="slidenum">
              <a:rPr lang="ru-RU" altLang="ru-RU" sz="1400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sz="100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938</Words>
  <Application>Microsoft Office PowerPoint</Application>
  <PresentationFormat>Широкоэкранный</PresentationFormat>
  <Paragraphs>171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 Light</vt:lpstr>
      <vt:lpstr>Calibri</vt:lpstr>
      <vt:lpstr>Bahnschrift Condensed</vt:lpstr>
      <vt:lpstr>Times New Roman</vt:lpstr>
      <vt:lpstr>Тема Office</vt:lpstr>
      <vt:lpstr>Экологический проект «Люди вместе – мусор раздельно»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Ластовая</dc:creator>
  <cp:lastModifiedBy>alena</cp:lastModifiedBy>
  <cp:revision>46</cp:revision>
  <dcterms:created xsi:type="dcterms:W3CDTF">2019-12-01T03:10:39Z</dcterms:created>
  <dcterms:modified xsi:type="dcterms:W3CDTF">2021-06-02T06:05:48Z</dcterms:modified>
</cp:coreProperties>
</file>